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44" r:id="rId2"/>
    <p:sldId id="258" r:id="rId3"/>
    <p:sldId id="331" r:id="rId4"/>
    <p:sldId id="305" r:id="rId5"/>
    <p:sldId id="306" r:id="rId6"/>
    <p:sldId id="347" r:id="rId7"/>
    <p:sldId id="339" r:id="rId8"/>
    <p:sldId id="332" r:id="rId9"/>
    <p:sldId id="333" r:id="rId10"/>
    <p:sldId id="334" r:id="rId11"/>
    <p:sldId id="335" r:id="rId12"/>
    <p:sldId id="340" r:id="rId13"/>
    <p:sldId id="345" r:id="rId14"/>
    <p:sldId id="342" r:id="rId15"/>
    <p:sldId id="337" r:id="rId16"/>
    <p:sldId id="346" r:id="rId17"/>
    <p:sldId id="341" r:id="rId18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B235"/>
    <a:srgbClr val="0153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Kanawha County had</a:t>
            </a:r>
            <a:r>
              <a:rPr lang="en-US" baseline="0" dirty="0" smtClean="0"/>
              <a:t> a more people living in poverty than Cabell County in 2017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1538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Kanawha County</c:v>
                </c:pt>
                <c:pt idx="1">
                  <c:v>Cabell County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31535</c:v>
                </c:pt>
                <c:pt idx="1">
                  <c:v>17577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F3-4D08-A989-5EBF48C24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337736"/>
        <c:axId val="162338392"/>
      </c:barChart>
      <c:catAx>
        <c:axId val="162337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338392"/>
        <c:crosses val="autoZero"/>
        <c:auto val="1"/>
        <c:lblAlgn val="ctr"/>
        <c:lblOffset val="100"/>
        <c:noMultiLvlLbl val="0"/>
      </c:catAx>
      <c:valAx>
        <c:axId val="1623383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62337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But Cabell</a:t>
            </a:r>
            <a:r>
              <a:rPr lang="en-US" baseline="0" dirty="0" smtClean="0"/>
              <a:t> County has a greater share of its population living in poverty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5B235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1DF-4452-9264-6267AD9ECA3E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1DF-4452-9264-6267AD9ECA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Kanawha County</c:v>
                </c:pt>
                <c:pt idx="1">
                  <c:v>Cabell County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0.17899999999999999</c:v>
                </c:pt>
                <c:pt idx="1">
                  <c:v>0.19700000000000001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DF-4452-9264-6267AD9ECA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4909960"/>
        <c:axId val="384911928"/>
      </c:barChart>
      <c:catAx>
        <c:axId val="384909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4911928"/>
        <c:crosses val="autoZero"/>
        <c:auto val="1"/>
        <c:lblAlgn val="ctr"/>
        <c:lblOffset val="100"/>
        <c:noMultiLvlLbl val="0"/>
      </c:catAx>
      <c:valAx>
        <c:axId val="384911928"/>
        <c:scaling>
          <c:orientation val="minMax"/>
          <c:min val="0.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384909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82F3A-1FFB-D347-915A-F34D25338459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5EF43-360F-5E48-AB42-0A44F0F714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9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9CB5D-63DF-DB41-81C0-B4A475C955E1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7038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C507C-C6E3-D840-B8E3-8DBE28493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52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FE13-0C53-4B4E-A4D5-D4B57DE3A759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A9C7-6E7D-499D-A1C1-4449636AE9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65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FE13-0C53-4B4E-A4D5-D4B57DE3A759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A9C7-6E7D-499D-A1C1-4449636AE9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FE13-0C53-4B4E-A4D5-D4B57DE3A759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A9C7-6E7D-499D-A1C1-4449636AE9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90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FE13-0C53-4B4E-A4D5-D4B57DE3A759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A9C7-6E7D-499D-A1C1-4449636AE9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8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FE13-0C53-4B4E-A4D5-D4B57DE3A759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A9C7-6E7D-499D-A1C1-4449636AE9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7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FE13-0C53-4B4E-A4D5-D4B57DE3A759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A9C7-6E7D-499D-A1C1-4449636AE9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73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FE13-0C53-4B4E-A4D5-D4B57DE3A759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A9C7-6E7D-499D-A1C1-4449636AE9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31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FE13-0C53-4B4E-A4D5-D4B57DE3A759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A9C7-6E7D-499D-A1C1-4449636AE9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3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FE13-0C53-4B4E-A4D5-D4B57DE3A759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A9C7-6E7D-499D-A1C1-4449636AE9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28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FE13-0C53-4B4E-A4D5-D4B57DE3A759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A9C7-6E7D-499D-A1C1-4449636AE9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43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FE13-0C53-4B4E-A4D5-D4B57DE3A759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A9C7-6E7D-499D-A1C1-4449636AE9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64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9FE13-0C53-4B4E-A4D5-D4B57DE3A759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5A9C7-6E7D-499D-A1C1-4449636AE9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36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0E4475">
                <a:tint val="45000"/>
                <a:satMod val="400000"/>
              </a:srgbClr>
            </a:duotone>
            <a:alphaModFix amt="22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</a:extLst>
          </a:blip>
          <a:srcRect l="42492" t="24444" r="20348"/>
          <a:stretch/>
        </p:blipFill>
        <p:spPr>
          <a:xfrm>
            <a:off x="0" y="0"/>
            <a:ext cx="12192000" cy="494453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0" y="2342686"/>
            <a:ext cx="12192000" cy="769441"/>
          </a:xfrm>
          <a:prstGeom prst="rect">
            <a:avLst/>
          </a:prstGeom>
          <a:solidFill>
            <a:srgbClr val="0E4475">
              <a:alpha val="84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Data 101</a:t>
            </a:r>
            <a:endParaRPr lang="en-US" sz="4400" b="1" dirty="0" smtClean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0133" y="4916414"/>
            <a:ext cx="3369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0A52F"/>
                </a:solidFill>
              </a:rPr>
              <a:t>presented by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0133" y="5457697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0E4475"/>
                </a:solidFill>
              </a:rPr>
              <a:t>Sean O’Leary, Senior Policy Analyst</a:t>
            </a:r>
            <a:endParaRPr lang="en-US" sz="2000" b="1" dirty="0">
              <a:solidFill>
                <a:srgbClr val="0E4475"/>
              </a:solidFill>
            </a:endParaRPr>
          </a:p>
          <a:p>
            <a:r>
              <a:rPr lang="en-US" sz="2000" b="1" dirty="0">
                <a:solidFill>
                  <a:srgbClr val="0E4475"/>
                </a:solidFill>
              </a:rPr>
              <a:t>wvpolicy.org @WVCBP</a:t>
            </a:r>
          </a:p>
          <a:p>
            <a:r>
              <a:rPr lang="en-US" sz="2000" b="1" dirty="0" smtClean="0">
                <a:solidFill>
                  <a:srgbClr val="0E4475"/>
                </a:solidFill>
              </a:rPr>
              <a:t>soleary@wvpolicy.org @</a:t>
            </a:r>
            <a:r>
              <a:rPr lang="en-US" sz="2000" b="1" dirty="0" err="1" smtClean="0">
                <a:solidFill>
                  <a:srgbClr val="0E4475"/>
                </a:solidFill>
              </a:rPr>
              <a:t>OLearySW</a:t>
            </a:r>
            <a:endParaRPr lang="en-US" sz="2000" b="1" dirty="0" smtClean="0">
              <a:solidFill>
                <a:srgbClr val="0E4475"/>
              </a:solidFill>
            </a:endParaRPr>
          </a:p>
          <a:p>
            <a:r>
              <a:rPr lang="en-US" sz="2000" b="1" dirty="0" smtClean="0">
                <a:solidFill>
                  <a:srgbClr val="0E4475"/>
                </a:solidFill>
              </a:rPr>
              <a:t>304-400-8899</a:t>
            </a:r>
            <a:endParaRPr lang="en-US" sz="2000" b="1" dirty="0">
              <a:solidFill>
                <a:srgbClr val="0E4475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3112127"/>
            <a:ext cx="12192000" cy="523220"/>
          </a:xfrm>
          <a:prstGeom prst="rect">
            <a:avLst/>
          </a:prstGeom>
          <a:solidFill>
            <a:srgbClr val="F0A52F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Summer Policy Institute 2022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WVCFBP Final 4-Color Logo with Tag.eps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013" y="5098062"/>
            <a:ext cx="2729654" cy="1616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24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3143"/>
            <a:ext cx="10515600" cy="555282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>Data Concepts: Growth and Change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2192000" cy="219364"/>
          </a:xfrm>
          <a:prstGeom prst="rect">
            <a:avLst/>
          </a:prstGeom>
          <a:solidFill>
            <a:srgbClr val="015386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38200" y="1185334"/>
            <a:ext cx="10515600" cy="23091"/>
          </a:xfrm>
          <a:prstGeom prst="line">
            <a:avLst/>
          </a:prstGeom>
          <a:ln w="38100" cmpd="sng">
            <a:solidFill>
              <a:srgbClr val="F5B2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520890"/>
            <a:ext cx="10515600" cy="465607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Changes in the number of </a:t>
            </a:r>
            <a:r>
              <a:rPr lang="en-US" b="1" dirty="0" smtClean="0">
                <a:solidFill>
                  <a:schemeClr val="tx2"/>
                </a:solidFill>
              </a:rPr>
              <a:t>employed persons </a:t>
            </a:r>
            <a:r>
              <a:rPr lang="en-US" dirty="0" smtClean="0">
                <a:solidFill>
                  <a:schemeClr val="tx2"/>
                </a:solidFill>
              </a:rPr>
              <a:t>between May 2012 and May 2019 in two labor markets: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Huntington-Ashland, Metro Area</a:t>
            </a:r>
            <a:r>
              <a:rPr lang="en-US" dirty="0" smtClean="0">
                <a:solidFill>
                  <a:schemeClr val="tx2"/>
                </a:solidFill>
              </a:rPr>
              <a:t>: -6,361, falling from 144,145 to 137,784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Beckley, Metro Area: </a:t>
            </a:r>
            <a:r>
              <a:rPr lang="en-US" dirty="0" smtClean="0">
                <a:solidFill>
                  <a:schemeClr val="tx2"/>
                </a:solidFill>
              </a:rPr>
              <a:t>-3,615, falling from 47,612 to 43,997</a:t>
            </a:r>
            <a:endParaRPr lang="en-US" b="1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Huntington had a larger </a:t>
            </a:r>
            <a:r>
              <a:rPr lang="en-US" b="1" dirty="0" smtClean="0">
                <a:solidFill>
                  <a:schemeClr val="tx2"/>
                </a:solidFill>
              </a:rPr>
              <a:t>absolute</a:t>
            </a:r>
            <a:r>
              <a:rPr lang="en-US" dirty="0" smtClean="0">
                <a:solidFill>
                  <a:schemeClr val="tx2"/>
                </a:solidFill>
              </a:rPr>
              <a:t> change in employment, but Beckley had a greater </a:t>
            </a:r>
            <a:r>
              <a:rPr lang="en-US" b="1" dirty="0" smtClean="0">
                <a:solidFill>
                  <a:schemeClr val="tx2"/>
                </a:solidFill>
              </a:rPr>
              <a:t>relative</a:t>
            </a:r>
            <a:r>
              <a:rPr lang="en-US" dirty="0" smtClean="0">
                <a:solidFill>
                  <a:schemeClr val="tx2"/>
                </a:solidFill>
              </a:rPr>
              <a:t> change.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Huntington-Ashland</a:t>
            </a:r>
            <a:r>
              <a:rPr lang="en-US" dirty="0" smtClean="0">
                <a:solidFill>
                  <a:schemeClr val="tx2"/>
                </a:solidFill>
              </a:rPr>
              <a:t>: 4.4% decrease in employment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Beckley</a:t>
            </a:r>
            <a:r>
              <a:rPr lang="en-US" dirty="0" smtClean="0">
                <a:solidFill>
                  <a:schemeClr val="tx2"/>
                </a:solidFill>
              </a:rPr>
              <a:t>: 7.6% decrease in employment</a:t>
            </a:r>
            <a:endParaRPr lang="en-US" b="1" dirty="0" smtClean="0">
              <a:solidFill>
                <a:schemeClr val="tx2"/>
              </a:solidFill>
            </a:endParaRP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On an annualized basis, Beckley had a faster growth (decline) rate.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Huntington-Ashland</a:t>
            </a:r>
            <a:r>
              <a:rPr lang="en-US" dirty="0" smtClean="0">
                <a:solidFill>
                  <a:schemeClr val="tx2"/>
                </a:solidFill>
              </a:rPr>
              <a:t>: employment growth of -0.6% per year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Beckley, WV</a:t>
            </a:r>
            <a:r>
              <a:rPr lang="en-US" dirty="0" smtClean="0">
                <a:solidFill>
                  <a:schemeClr val="tx2"/>
                </a:solidFill>
              </a:rPr>
              <a:t>: employment growth of -1.1% per year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4455" y="5882768"/>
            <a:ext cx="1897545" cy="9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31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3143"/>
            <a:ext cx="10515600" cy="555282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>Analysis Tips: Time Effects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2192000" cy="219364"/>
          </a:xfrm>
          <a:prstGeom prst="rect">
            <a:avLst/>
          </a:prstGeom>
          <a:solidFill>
            <a:srgbClr val="015386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38200" y="1185334"/>
            <a:ext cx="10515600" cy="23091"/>
          </a:xfrm>
          <a:prstGeom prst="line">
            <a:avLst/>
          </a:prstGeom>
          <a:ln w="38100" cmpd="sng">
            <a:solidFill>
              <a:srgbClr val="F5B2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520890"/>
            <a:ext cx="10515600" cy="465607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Economic and social issues are effected by </a:t>
            </a:r>
            <a:r>
              <a:rPr lang="en-US" b="1" dirty="0" smtClean="0">
                <a:solidFill>
                  <a:schemeClr val="tx2"/>
                </a:solidFill>
              </a:rPr>
              <a:t>time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Data can be </a:t>
            </a:r>
            <a:r>
              <a:rPr lang="en-US" b="1" dirty="0" smtClean="0">
                <a:solidFill>
                  <a:schemeClr val="tx2"/>
                </a:solidFill>
              </a:rPr>
              <a:t>cross-sectional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Public data sources often provide snapshots at points of time, but are not tracking the same people over time.</a:t>
            </a: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Many economic issues are subject to </a:t>
            </a:r>
            <a:r>
              <a:rPr lang="en-US" b="1" dirty="0" smtClean="0">
                <a:solidFill>
                  <a:schemeClr val="tx2"/>
                </a:solidFill>
              </a:rPr>
              <a:t>seasonality</a:t>
            </a:r>
            <a:r>
              <a:rPr lang="en-US" dirty="0" smtClean="0">
                <a:solidFill>
                  <a:schemeClr val="tx2"/>
                </a:solidFill>
              </a:rPr>
              <a:t>, or regular patterns that repeat over time.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Labor variables have </a:t>
            </a:r>
            <a:r>
              <a:rPr lang="en-US" b="1" dirty="0" smtClean="0">
                <a:solidFill>
                  <a:schemeClr val="tx2"/>
                </a:solidFill>
              </a:rPr>
              <a:t>unadjusted </a:t>
            </a:r>
            <a:r>
              <a:rPr lang="en-US" dirty="0" smtClean="0">
                <a:solidFill>
                  <a:schemeClr val="tx2"/>
                </a:solidFill>
              </a:rPr>
              <a:t>and </a:t>
            </a:r>
            <a:r>
              <a:rPr lang="en-US" b="1" dirty="0" smtClean="0">
                <a:solidFill>
                  <a:schemeClr val="tx2"/>
                </a:solidFill>
              </a:rPr>
              <a:t>seasonally adjusted</a:t>
            </a:r>
            <a:r>
              <a:rPr lang="en-US" dirty="0" smtClean="0">
                <a:solidFill>
                  <a:schemeClr val="tx2"/>
                </a:solidFill>
              </a:rPr>
              <a:t> series.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Employment in WV’s retail sector fell by  2,800  jobs (-3.1%) from 12/16 to 1/17 before adjusting for seasonality and increased by 200 jobs (0.2%) after the seasonal adjustment.</a:t>
            </a:r>
          </a:p>
          <a:p>
            <a:pPr lvl="2"/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Labor markets are subject to the </a:t>
            </a:r>
            <a:r>
              <a:rPr lang="en-US" b="1" dirty="0" smtClean="0">
                <a:solidFill>
                  <a:schemeClr val="tx2"/>
                </a:solidFill>
              </a:rPr>
              <a:t>business cycle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Unemployment falls during expansions and rises in contractions.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Nationally, the last contraction ran from 12/07 to 6/09; and the last expansion from 6/09 to 3/20.</a:t>
            </a:r>
          </a:p>
          <a:p>
            <a:pPr lvl="2"/>
            <a:endParaRPr lang="en-US" dirty="0" smtClean="0">
              <a:solidFill>
                <a:schemeClr val="tx2"/>
              </a:solidFill>
            </a:endParaRPr>
          </a:p>
          <a:p>
            <a:pPr lvl="2"/>
            <a:endParaRPr lang="en-US" dirty="0" smtClean="0">
              <a:solidFill>
                <a:schemeClr val="tx2"/>
              </a:solidFill>
            </a:endParaRPr>
          </a:p>
          <a:p>
            <a:pPr lvl="2"/>
            <a:endParaRPr lang="en-US" dirty="0" smtClean="0">
              <a:solidFill>
                <a:schemeClr val="tx2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4455" y="5882768"/>
            <a:ext cx="1897545" cy="9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31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3143"/>
            <a:ext cx="10515600" cy="555282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>Analysis Tips: Financial Values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2192000" cy="219364"/>
          </a:xfrm>
          <a:prstGeom prst="rect">
            <a:avLst/>
          </a:prstGeom>
          <a:solidFill>
            <a:srgbClr val="015386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38200" y="1185334"/>
            <a:ext cx="10515600" cy="23091"/>
          </a:xfrm>
          <a:prstGeom prst="line">
            <a:avLst/>
          </a:prstGeom>
          <a:ln w="38100" cmpd="sng">
            <a:solidFill>
              <a:srgbClr val="F5B2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520890"/>
            <a:ext cx="10515600" cy="465607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Like other data, financial values can be expressed in absolute and relative terms.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The average weekly wage construction wage in Barbour County in 2014Q4was $846.20; that equaled 76.6% of the statewide average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Financial values are influenced by time.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Prices of goods and services change both and aggregate and relative to each other (inflation/deflation).</a:t>
            </a: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Financial values are therefore expressed as </a:t>
            </a:r>
            <a:r>
              <a:rPr lang="en-US" b="1" dirty="0" smtClean="0">
                <a:solidFill>
                  <a:schemeClr val="tx2"/>
                </a:solidFill>
              </a:rPr>
              <a:t>nominal</a:t>
            </a:r>
            <a:r>
              <a:rPr lang="en-US" dirty="0" smtClean="0">
                <a:solidFill>
                  <a:schemeClr val="tx2"/>
                </a:solidFill>
              </a:rPr>
              <a:t> (current/unadjusted for inflation) or </a:t>
            </a:r>
            <a:r>
              <a:rPr lang="en-US" b="1" dirty="0" smtClean="0">
                <a:solidFill>
                  <a:schemeClr val="tx2"/>
                </a:solidFill>
              </a:rPr>
              <a:t>real</a:t>
            </a:r>
            <a:r>
              <a:rPr lang="en-US" dirty="0" smtClean="0">
                <a:solidFill>
                  <a:schemeClr val="tx2"/>
                </a:solidFill>
              </a:rPr>
              <a:t> (constant/adjusted for inflation).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The 1968 minimum wage of $1.60 would be worth $11.89 in 2020.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4455" y="5882768"/>
            <a:ext cx="1897545" cy="9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31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3143"/>
            <a:ext cx="10515600" cy="555282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4000" b="1" dirty="0" smtClean="0"/>
              <a:t>Questions to Ask: What is Analytical Problem?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2192000" cy="219364"/>
          </a:xfrm>
          <a:prstGeom prst="rect">
            <a:avLst/>
          </a:prstGeom>
          <a:solidFill>
            <a:srgbClr val="015386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38200" y="1185334"/>
            <a:ext cx="10515600" cy="23091"/>
          </a:xfrm>
          <a:prstGeom prst="line">
            <a:avLst/>
          </a:prstGeom>
          <a:ln w="38100" cmpd="sng">
            <a:solidFill>
              <a:srgbClr val="F5B2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520890"/>
            <a:ext cx="10515600" cy="465607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Most analysis can be attempts to address one of three problems.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Problems of description (who is unemployed)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Problems of evaluation (effects of an unemployment program)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Problems of estimation (future changes in unemployment)</a:t>
            </a: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The next step is to define key concepts and measures.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Define unemployment, what data is being used?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Four types of data measures: ratio </a:t>
            </a:r>
            <a:r>
              <a:rPr lang="en-US" dirty="0" smtClean="0">
                <a:solidFill>
                  <a:schemeClr val="tx2"/>
                </a:solidFill>
              </a:rPr>
              <a:t>(unemployment rate); </a:t>
            </a:r>
            <a:r>
              <a:rPr lang="en-US" dirty="0">
                <a:solidFill>
                  <a:schemeClr val="tx2"/>
                </a:solidFill>
              </a:rPr>
              <a:t>interval </a:t>
            </a:r>
            <a:r>
              <a:rPr lang="en-US" dirty="0" smtClean="0">
                <a:solidFill>
                  <a:schemeClr val="tx2"/>
                </a:solidFill>
              </a:rPr>
              <a:t>(change in unemployment); </a:t>
            </a:r>
            <a:r>
              <a:rPr lang="en-US" dirty="0">
                <a:solidFill>
                  <a:schemeClr val="tx2"/>
                </a:solidFill>
              </a:rPr>
              <a:t>ordinal </a:t>
            </a:r>
            <a:r>
              <a:rPr lang="en-US" dirty="0" smtClean="0">
                <a:solidFill>
                  <a:schemeClr val="tx2"/>
                </a:solidFill>
              </a:rPr>
              <a:t>(rankings</a:t>
            </a:r>
            <a:r>
              <a:rPr lang="en-US" dirty="0">
                <a:solidFill>
                  <a:schemeClr val="tx2"/>
                </a:solidFill>
              </a:rPr>
              <a:t>); &amp; nominal </a:t>
            </a:r>
            <a:r>
              <a:rPr lang="en-US" dirty="0" smtClean="0">
                <a:solidFill>
                  <a:schemeClr val="tx2"/>
                </a:solidFill>
              </a:rPr>
              <a:t>(gender).</a:t>
            </a:r>
          </a:p>
          <a:p>
            <a:pPr marL="914400" lvl="2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Use data is ideally both valid and reliable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Valid data fairly measures the concept. Reliable data yields consistent measures over time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4455" y="5882768"/>
            <a:ext cx="1897545" cy="9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79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3143"/>
            <a:ext cx="10515600" cy="555282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4000" b="1" dirty="0" smtClean="0"/>
              <a:t>Questions to Ask: Data and tools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2192000" cy="219364"/>
          </a:xfrm>
          <a:prstGeom prst="rect">
            <a:avLst/>
          </a:prstGeom>
          <a:solidFill>
            <a:srgbClr val="015386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38200" y="1185334"/>
            <a:ext cx="10515600" cy="23091"/>
          </a:xfrm>
          <a:prstGeom prst="line">
            <a:avLst/>
          </a:prstGeom>
          <a:ln w="38100" cmpd="sng">
            <a:solidFill>
              <a:srgbClr val="F5B2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520890"/>
            <a:ext cx="10515600" cy="465607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Which kinds of data are being used?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Enumeration (count of every member of a population – Decennial Census)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Statistical sample (data from a representative subset of a population  - American Community Survey)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Administrative Records (data from program files)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All public data is subject to errors.</a:t>
            </a: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Which statistical tools are used?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Descriptive statistics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Central tendency – measure that represents the average value in a group (mean, median, mode).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Dispersion – how much does the date cluster around a mean value (range, interquartile range, variance, standard deviation).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Association – measure patterns among variables (cross-tabulations are a useful way to show associations – wages by race)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4455" y="5882768"/>
            <a:ext cx="1897545" cy="9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31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3143"/>
            <a:ext cx="10515600" cy="555282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4000" b="1" dirty="0" smtClean="0"/>
              <a:t>Questions to Ask: What is the Purpose of the Analysis?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2192000" cy="219364"/>
          </a:xfrm>
          <a:prstGeom prst="rect">
            <a:avLst/>
          </a:prstGeom>
          <a:solidFill>
            <a:srgbClr val="015386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38200" y="1185334"/>
            <a:ext cx="10515600" cy="23091"/>
          </a:xfrm>
          <a:prstGeom prst="line">
            <a:avLst/>
          </a:prstGeom>
          <a:ln w="38100" cmpd="sng">
            <a:solidFill>
              <a:srgbClr val="F5B2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520890"/>
            <a:ext cx="10515600" cy="465607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Usually, public officials look to data to help </a:t>
            </a:r>
            <a:r>
              <a:rPr lang="en-US" b="1" dirty="0" smtClean="0">
                <a:solidFill>
                  <a:schemeClr val="tx2"/>
                </a:solidFill>
              </a:rPr>
              <a:t>describe</a:t>
            </a:r>
            <a:r>
              <a:rPr lang="en-US" dirty="0" smtClean="0">
                <a:solidFill>
                  <a:schemeClr val="tx2"/>
                </a:solidFill>
              </a:rPr>
              <a:t> conditions in a particular region.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How much has poverty grown in the past year?</a:t>
            </a: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Sometimes the goal is to </a:t>
            </a:r>
            <a:r>
              <a:rPr lang="en-US" b="1" dirty="0" smtClean="0">
                <a:solidFill>
                  <a:schemeClr val="tx2"/>
                </a:solidFill>
              </a:rPr>
              <a:t>correlate</a:t>
            </a:r>
            <a:r>
              <a:rPr lang="en-US" dirty="0" smtClean="0">
                <a:solidFill>
                  <a:schemeClr val="tx2"/>
                </a:solidFill>
              </a:rPr>
              <a:t> different variable.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Is there a relationship between educational attainment of workers and their wages (positive correlation)?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Remember that correlation is not causation.</a:t>
            </a:r>
          </a:p>
          <a:p>
            <a:pPr lvl="2"/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Other times, the goal is to show is a change in one variable </a:t>
            </a:r>
            <a:r>
              <a:rPr lang="en-US" b="1" dirty="0" smtClean="0">
                <a:solidFill>
                  <a:schemeClr val="tx2"/>
                </a:solidFill>
              </a:rPr>
              <a:t>causes</a:t>
            </a:r>
            <a:r>
              <a:rPr lang="en-US" dirty="0" smtClean="0">
                <a:solidFill>
                  <a:schemeClr val="tx2"/>
                </a:solidFill>
              </a:rPr>
              <a:t> another one to change.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Does a decrease in the duration of unemployment insurance cause workers to leave the labor force.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This leads down the path of </a:t>
            </a:r>
            <a:r>
              <a:rPr lang="en-US" b="1" dirty="0" smtClean="0">
                <a:solidFill>
                  <a:schemeClr val="tx2"/>
                </a:solidFill>
              </a:rPr>
              <a:t>regression analysis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4455" y="5882768"/>
            <a:ext cx="1897545" cy="9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31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3143"/>
            <a:ext cx="10515600" cy="555282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>You Are the Most Important Analytical Tool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2192000" cy="219364"/>
          </a:xfrm>
          <a:prstGeom prst="rect">
            <a:avLst/>
          </a:prstGeom>
          <a:solidFill>
            <a:srgbClr val="015386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38200" y="1185334"/>
            <a:ext cx="10515600" cy="23091"/>
          </a:xfrm>
          <a:prstGeom prst="line">
            <a:avLst/>
          </a:prstGeom>
          <a:ln w="38100" cmpd="sng">
            <a:solidFill>
              <a:srgbClr val="F5B2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520890"/>
            <a:ext cx="10515600" cy="465607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The ability to find, use, and interpret data is not limited to experts.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The best analysis is simply a framework for putting data into a form that people can grasp and understand.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The goal is to understand our world so we can make rational and informed decisions.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4455" y="5882768"/>
            <a:ext cx="1897545" cy="9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47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3143"/>
            <a:ext cx="10515600" cy="555282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>Habits of Good Data Users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2192000" cy="219364"/>
          </a:xfrm>
          <a:prstGeom prst="rect">
            <a:avLst/>
          </a:prstGeom>
          <a:solidFill>
            <a:srgbClr val="015386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38200" y="1185334"/>
            <a:ext cx="10515600" cy="23091"/>
          </a:xfrm>
          <a:prstGeom prst="line">
            <a:avLst/>
          </a:prstGeom>
          <a:ln w="38100" cmpd="sng">
            <a:solidFill>
              <a:srgbClr val="F5B2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520890"/>
            <a:ext cx="10515600" cy="465607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ID what needs to be known and why.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Think along regional lines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Explore public data systems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Brush up on basic math and statistics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Make the best out of limited data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Engage in the issue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Remember the Public Good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4455" y="5882768"/>
            <a:ext cx="1897545" cy="9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31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4455" y="5882768"/>
            <a:ext cx="1897545" cy="9373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02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>Data Exercise: What is Unemployment?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2192000" cy="219364"/>
          </a:xfrm>
          <a:prstGeom prst="rect">
            <a:avLst/>
          </a:prstGeom>
          <a:solidFill>
            <a:srgbClr val="015386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38200" y="1185334"/>
            <a:ext cx="10515600" cy="23091"/>
          </a:xfrm>
          <a:prstGeom prst="line">
            <a:avLst/>
          </a:prstGeom>
          <a:ln w="38100" cmpd="sng">
            <a:solidFill>
              <a:srgbClr val="F5B2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468610"/>
            <a:ext cx="10515600" cy="5101523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+mj-lt"/>
              </a:rPr>
              <a:t>Who is counted as </a:t>
            </a:r>
            <a:r>
              <a:rPr lang="en-US" b="1" dirty="0" smtClean="0">
                <a:solidFill>
                  <a:schemeClr val="tx2"/>
                </a:solidFill>
                <a:latin typeface="+mj-lt"/>
              </a:rPr>
              <a:t>unemployed?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+mj-lt"/>
              </a:rPr>
              <a:t>Those not working? Receiving unemployment insurance? Laid off? Part-time workers who want more hours?</a:t>
            </a:r>
          </a:p>
          <a:p>
            <a:pPr lvl="1">
              <a:buNone/>
            </a:pPr>
            <a:endParaRPr lang="en-US" dirty="0" smtClean="0">
              <a:solidFill>
                <a:schemeClr val="tx2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+mj-lt"/>
              </a:rPr>
              <a:t>The </a:t>
            </a:r>
            <a:r>
              <a:rPr lang="en-US" b="1" dirty="0" smtClean="0">
                <a:solidFill>
                  <a:schemeClr val="tx2"/>
                </a:solidFill>
                <a:latin typeface="+mj-lt"/>
              </a:rPr>
              <a:t>unemployed</a:t>
            </a:r>
            <a:r>
              <a:rPr lang="en-US" dirty="0" smtClean="0">
                <a:solidFill>
                  <a:schemeClr val="tx2"/>
                </a:solidFill>
                <a:latin typeface="+mj-lt"/>
              </a:rPr>
              <a:t> are all members of the civilian labor force (by place of residence) who meet 3 criteria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+mj-lt"/>
              </a:rPr>
              <a:t>Lacked a job during the reference week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+mj-lt"/>
              </a:rPr>
              <a:t>Were available to work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+mj-lt"/>
              </a:rPr>
              <a:t>Made more than 1 active effort to find a job in the past 4 weeks</a:t>
            </a:r>
          </a:p>
          <a:p>
            <a:pPr lvl="1"/>
            <a:endParaRPr lang="en-US" dirty="0" smtClean="0">
              <a:solidFill>
                <a:schemeClr val="tx2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+mj-lt"/>
              </a:rPr>
              <a:t>The </a:t>
            </a:r>
            <a:r>
              <a:rPr lang="en-US" b="1" dirty="0" smtClean="0">
                <a:solidFill>
                  <a:schemeClr val="tx2"/>
                </a:solidFill>
                <a:latin typeface="+mj-lt"/>
              </a:rPr>
              <a:t>unemployment rate</a:t>
            </a:r>
            <a:r>
              <a:rPr lang="en-US" dirty="0" smtClean="0">
                <a:solidFill>
                  <a:schemeClr val="tx2"/>
                </a:solidFill>
                <a:latin typeface="+mj-lt"/>
              </a:rPr>
              <a:t> is the number of unemployed persons as a share of the civilian labor force</a:t>
            </a:r>
          </a:p>
          <a:p>
            <a:pPr lvl="1"/>
            <a:endParaRPr lang="en-US" dirty="0" smtClean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131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33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>The Guiding Philosophy of Data Analysis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838200" y="1511559"/>
            <a:ext cx="10688392" cy="4665404"/>
          </a:xfrm>
        </p:spPr>
        <p:txBody>
          <a:bodyPr/>
          <a:lstStyle/>
          <a:p>
            <a:pPr lvl="1"/>
            <a:r>
              <a:rPr lang="en-US" dirty="0" smtClean="0">
                <a:solidFill>
                  <a:schemeClr val="tx2"/>
                </a:solidFill>
              </a:rPr>
              <a:t>Using data to analyze policy is a powerful tool for understanding and improving the lives of our neighbors and our homes.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Too many people are scared away by data, or they give data too much credit.</a:t>
            </a:r>
          </a:p>
          <a:p>
            <a:pPr lvl="2"/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Data are imperfect by nature, there is no one right answer to any question.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Data analysis isn’t necessarily about finding answers, but instead is a framework for organizing a complex world in ways we can understand.</a:t>
            </a:r>
          </a:p>
          <a:p>
            <a:pPr lvl="2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The power of data analysis is in the observer’s ability to find meaning.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Anyone who is curious and educated, and willing to learn basic data sources, concepts and techniques, can do it.</a:t>
            </a:r>
          </a:p>
          <a:p>
            <a:pPr lvl="2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2192000" cy="219364"/>
          </a:xfrm>
          <a:prstGeom prst="rect">
            <a:avLst/>
          </a:prstGeom>
          <a:solidFill>
            <a:srgbClr val="015386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38200" y="1185334"/>
            <a:ext cx="10515600" cy="23091"/>
          </a:xfrm>
          <a:prstGeom prst="line">
            <a:avLst/>
          </a:prstGeom>
          <a:ln w="38100" cmpd="sng">
            <a:solidFill>
              <a:srgbClr val="F5B2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4455" y="5882768"/>
            <a:ext cx="1897545" cy="9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31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4455" y="5882768"/>
            <a:ext cx="1897545" cy="9373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02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>Resource Cheat Sheet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2192000" cy="219364"/>
          </a:xfrm>
          <a:prstGeom prst="rect">
            <a:avLst/>
          </a:prstGeom>
          <a:solidFill>
            <a:srgbClr val="015386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38200" y="1185334"/>
            <a:ext cx="10515600" cy="23091"/>
          </a:xfrm>
          <a:prstGeom prst="line">
            <a:avLst/>
          </a:prstGeom>
          <a:ln w="38100" cmpd="sng">
            <a:solidFill>
              <a:srgbClr val="F5B2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468610"/>
            <a:ext cx="10515600" cy="5101523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+mj-lt"/>
              </a:rPr>
              <a:t>Data about </a:t>
            </a:r>
            <a:r>
              <a:rPr lang="en-US" b="1" dirty="0" smtClean="0">
                <a:solidFill>
                  <a:schemeClr val="tx2"/>
                </a:solidFill>
                <a:latin typeface="+mj-lt"/>
              </a:rPr>
              <a:t>economic output and production </a:t>
            </a:r>
            <a:r>
              <a:rPr lang="en-US" dirty="0" smtClean="0">
                <a:solidFill>
                  <a:schemeClr val="tx2"/>
                </a:solidFill>
                <a:latin typeface="+mj-lt"/>
              </a:rPr>
              <a:t>(GDP, personal income and employment by industry).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+mj-lt"/>
              </a:rPr>
              <a:t>Bureau of Economic Analysis – Regional Economic Accounts http://bea.gov/regional/index.htm</a:t>
            </a:r>
          </a:p>
          <a:p>
            <a:pPr lvl="1">
              <a:buNone/>
            </a:pPr>
            <a:endParaRPr lang="en-US" dirty="0" smtClean="0">
              <a:solidFill>
                <a:schemeClr val="tx2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+mj-lt"/>
              </a:rPr>
              <a:t>Data about </a:t>
            </a:r>
            <a:r>
              <a:rPr lang="en-US" b="1" dirty="0" smtClean="0">
                <a:solidFill>
                  <a:schemeClr val="tx2"/>
                </a:solidFill>
                <a:latin typeface="+mj-lt"/>
              </a:rPr>
              <a:t>demographic traits of persons and businesses </a:t>
            </a:r>
            <a:r>
              <a:rPr lang="en-US" dirty="0" smtClean="0">
                <a:solidFill>
                  <a:schemeClr val="tx2"/>
                </a:solidFill>
                <a:latin typeface="+mj-lt"/>
              </a:rPr>
              <a:t>(population, age, poverty, education, household income).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+mj-lt"/>
              </a:rPr>
              <a:t>U.S. Census Bureau Data 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Explorer </a:t>
            </a:r>
            <a:endParaRPr lang="en-US" dirty="0" smtClean="0">
              <a:solidFill>
                <a:schemeClr val="tx2"/>
              </a:solidFill>
              <a:latin typeface="+mj-lt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2"/>
                </a:solidFill>
                <a:latin typeface="+mj-lt"/>
              </a:rPr>
              <a:t>    https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://data.census.gov/cedsci</a:t>
            </a:r>
            <a:r>
              <a:rPr lang="en-US" dirty="0" smtClean="0">
                <a:solidFill>
                  <a:schemeClr val="tx2"/>
                </a:solidFill>
                <a:latin typeface="+mj-lt"/>
              </a:rPr>
              <a:t>/</a:t>
            </a:r>
          </a:p>
          <a:p>
            <a:pPr lvl="1"/>
            <a:endParaRPr lang="en-US" dirty="0" smtClean="0">
              <a:solidFill>
                <a:schemeClr val="tx2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+mj-lt"/>
              </a:rPr>
              <a:t>Data about </a:t>
            </a:r>
            <a:r>
              <a:rPr lang="en-US" b="1" dirty="0" smtClean="0">
                <a:solidFill>
                  <a:schemeClr val="tx2"/>
                </a:solidFill>
                <a:latin typeface="+mj-lt"/>
              </a:rPr>
              <a:t>labor market information </a:t>
            </a:r>
            <a:r>
              <a:rPr lang="en-US" dirty="0" smtClean="0">
                <a:solidFill>
                  <a:schemeClr val="tx2"/>
                </a:solidFill>
                <a:latin typeface="+mj-lt"/>
              </a:rPr>
              <a:t>(employment, unemployment, hours, earnings).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+mj-lt"/>
              </a:rPr>
              <a:t>Bureau of Labor Statistics http://www.bls.gov/data/</a:t>
            </a:r>
          </a:p>
          <a:p>
            <a:pPr lvl="1"/>
            <a:endParaRPr lang="en-US" dirty="0" smtClean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131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02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>Other Data Sources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2192000" cy="219364"/>
          </a:xfrm>
          <a:prstGeom prst="rect">
            <a:avLst/>
          </a:prstGeom>
          <a:solidFill>
            <a:srgbClr val="015386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38200" y="1185334"/>
            <a:ext cx="10515600" cy="23091"/>
          </a:xfrm>
          <a:prstGeom prst="line">
            <a:avLst/>
          </a:prstGeom>
          <a:ln w="38100" cmpd="sng">
            <a:solidFill>
              <a:srgbClr val="F5B2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468610"/>
            <a:ext cx="10515600" cy="5101523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+mj-lt"/>
              </a:rPr>
              <a:t>U.S. Energy Information Administration (coal, natural gas production and prices). http://www.eia.gov/</a:t>
            </a:r>
          </a:p>
          <a:p>
            <a:pPr lvl="1">
              <a:buNone/>
            </a:pPr>
            <a:endParaRPr lang="en-US" dirty="0" smtClean="0">
              <a:solidFill>
                <a:schemeClr val="tx2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+mj-lt"/>
              </a:rPr>
              <a:t>Workforce WV (WV labor market information) http://lmi.workforcewv.org/</a:t>
            </a:r>
          </a:p>
          <a:p>
            <a:endParaRPr lang="en-US" dirty="0" smtClean="0">
              <a:solidFill>
                <a:schemeClr val="tx2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+mj-lt"/>
              </a:rPr>
              <a:t>Census of State and Local Government Finance, NASBO (state budgets, taxes, and spending). https://www.census.gov/govs/local/ http://www.nasbo.org/</a:t>
            </a:r>
          </a:p>
          <a:p>
            <a:endParaRPr lang="en-US" dirty="0" smtClean="0">
              <a:solidFill>
                <a:schemeClr val="tx2"/>
              </a:solidFill>
              <a:latin typeface="+mj-lt"/>
            </a:endParaRPr>
          </a:p>
          <a:p>
            <a:pPr lvl="1"/>
            <a:endParaRPr lang="en-US" dirty="0" smtClean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4455" y="5882768"/>
            <a:ext cx="1897545" cy="9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31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02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>Shameless Self Promotion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2192000" cy="219364"/>
          </a:xfrm>
          <a:prstGeom prst="rect">
            <a:avLst/>
          </a:prstGeom>
          <a:solidFill>
            <a:srgbClr val="015386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38200" y="1185334"/>
            <a:ext cx="10515600" cy="23091"/>
          </a:xfrm>
          <a:prstGeom prst="line">
            <a:avLst/>
          </a:prstGeom>
          <a:ln w="38100" cmpd="sng">
            <a:solidFill>
              <a:srgbClr val="F5B2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468610"/>
            <a:ext cx="10515600" cy="5101523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+mj-lt"/>
              </a:rPr>
              <a:t>Your Guide to the WV State Budget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+mj-lt"/>
              </a:rPr>
              <a:t>https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://wvpolicy.org/your-guide-to-the-state-budget-2</a:t>
            </a:r>
            <a:r>
              <a:rPr lang="en-US" dirty="0" smtClean="0">
                <a:solidFill>
                  <a:schemeClr val="tx2"/>
                </a:solidFill>
                <a:latin typeface="+mj-lt"/>
              </a:rPr>
              <a:t>/</a:t>
            </a:r>
            <a:endParaRPr lang="en-US" dirty="0">
              <a:solidFill>
                <a:schemeClr val="tx2"/>
              </a:solidFill>
              <a:latin typeface="+mj-lt"/>
            </a:endParaRPr>
          </a:p>
          <a:p>
            <a:r>
              <a:rPr lang="en-US" dirty="0">
                <a:solidFill>
                  <a:schemeClr val="tx2"/>
                </a:solidFill>
                <a:latin typeface="+mj-lt"/>
              </a:rPr>
              <a:t>Who Pays? Rethinking West Virginia’s Tax </a:t>
            </a:r>
            <a:r>
              <a:rPr lang="en-US" dirty="0" smtClean="0">
                <a:solidFill>
                  <a:schemeClr val="tx2"/>
                </a:solidFill>
                <a:latin typeface="+mj-lt"/>
              </a:rPr>
              <a:t>System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  <a:latin typeface="+mj-lt"/>
              </a:rPr>
              <a:t>https://wvpolicy.org/who-pays-rethinking-west-virginias-tax-system</a:t>
            </a:r>
            <a:r>
              <a:rPr lang="en-US" dirty="0" smtClean="0">
                <a:solidFill>
                  <a:schemeClr val="tx2"/>
                </a:solidFill>
                <a:latin typeface="+mj-lt"/>
              </a:rPr>
              <a:t>/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4455" y="5882768"/>
            <a:ext cx="1897545" cy="9373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764" y="3768261"/>
            <a:ext cx="1807987" cy="28018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032" y="4044443"/>
            <a:ext cx="285750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93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33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>Data Concepts: Absolute vs. Relative Data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838200" y="1511559"/>
            <a:ext cx="5181600" cy="466540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Absolute Quantities: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The total count of the number of times an item occurs (number of unemployed).</a:t>
            </a: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Useful, but usually not enough for a proper analysis.</a:t>
            </a: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Economic/social issues are interconnected, and context dependent.</a:t>
            </a: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Usually a bad idea to use absolute values to make comparisons.</a:t>
            </a:r>
          </a:p>
          <a:p>
            <a:pPr lvl="1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172200" y="1511559"/>
            <a:ext cx="5181600" cy="466540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Relative Quantities: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The measure of one item in relation to another (unemployment rate).</a:t>
            </a: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Ratios, rates, proportions, percentages, percentiles, indexes.</a:t>
            </a: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Standardizes the value and enables comparisons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2192000" cy="219364"/>
          </a:xfrm>
          <a:prstGeom prst="rect">
            <a:avLst/>
          </a:prstGeom>
          <a:solidFill>
            <a:srgbClr val="015386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38200" y="1185334"/>
            <a:ext cx="10515600" cy="23091"/>
          </a:xfrm>
          <a:prstGeom prst="line">
            <a:avLst/>
          </a:prstGeom>
          <a:ln w="38100" cmpd="sng">
            <a:solidFill>
              <a:srgbClr val="F5B2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4455" y="5882768"/>
            <a:ext cx="1897545" cy="9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31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33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>Data Concepts: Absolute vs. Relative Data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2192000" cy="219364"/>
          </a:xfrm>
          <a:prstGeom prst="rect">
            <a:avLst/>
          </a:prstGeom>
          <a:solidFill>
            <a:srgbClr val="015386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38200" y="1185334"/>
            <a:ext cx="10515600" cy="23091"/>
          </a:xfrm>
          <a:prstGeom prst="line">
            <a:avLst/>
          </a:prstGeom>
          <a:ln w="38100" cmpd="sng">
            <a:solidFill>
              <a:srgbClr val="F5B2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4455" y="5882768"/>
            <a:ext cx="1897545" cy="937341"/>
          </a:xfrm>
          <a:prstGeom prst="rect">
            <a:avLst/>
          </a:prstGeom>
        </p:spPr>
      </p:pic>
      <p:graphicFrame>
        <p:nvGraphicFramePr>
          <p:cNvPr id="15" name="Content Placeholder 1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97204361"/>
              </p:ext>
            </p:extLst>
          </p:nvPr>
        </p:nvGraphicFramePr>
        <p:xfrm>
          <a:off x="838200" y="1354188"/>
          <a:ext cx="5181600" cy="482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ontent Placeholder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04366367"/>
              </p:ext>
            </p:extLst>
          </p:nvPr>
        </p:nvGraphicFramePr>
        <p:xfrm>
          <a:off x="6172200" y="1354188"/>
          <a:ext cx="5181600" cy="482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2131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3143"/>
            <a:ext cx="10515600" cy="555282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>Data Concepts: Growth and Change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2192000" cy="219364"/>
          </a:xfrm>
          <a:prstGeom prst="rect">
            <a:avLst/>
          </a:prstGeom>
          <a:solidFill>
            <a:srgbClr val="015386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38200" y="1185334"/>
            <a:ext cx="10515600" cy="23091"/>
          </a:xfrm>
          <a:prstGeom prst="line">
            <a:avLst/>
          </a:prstGeom>
          <a:ln w="38100" cmpd="sng">
            <a:solidFill>
              <a:srgbClr val="F5B2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520890"/>
            <a:ext cx="10515600" cy="4656073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Many data questions are about seeing how a something </a:t>
            </a:r>
            <a:r>
              <a:rPr lang="en-US" b="1" dirty="0" smtClean="0">
                <a:solidFill>
                  <a:schemeClr val="tx2"/>
                </a:solidFill>
              </a:rPr>
              <a:t>changes</a:t>
            </a:r>
            <a:r>
              <a:rPr lang="en-US" dirty="0" smtClean="0">
                <a:solidFill>
                  <a:schemeClr val="tx2"/>
                </a:solidFill>
              </a:rPr>
              <a:t> or </a:t>
            </a:r>
            <a:r>
              <a:rPr lang="en-US" b="1" dirty="0" smtClean="0">
                <a:solidFill>
                  <a:schemeClr val="tx2"/>
                </a:solidFill>
              </a:rPr>
              <a:t>grows</a:t>
            </a:r>
            <a:r>
              <a:rPr lang="en-US" dirty="0" smtClean="0">
                <a:solidFill>
                  <a:schemeClr val="tx2"/>
                </a:solidFill>
              </a:rPr>
              <a:t> over time.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Growth and changes can be measured in different ways.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Change can be measured in </a:t>
            </a:r>
            <a:r>
              <a:rPr lang="en-US" b="1" dirty="0" smtClean="0">
                <a:solidFill>
                  <a:schemeClr val="tx2"/>
                </a:solidFill>
              </a:rPr>
              <a:t>cross section </a:t>
            </a:r>
            <a:r>
              <a:rPr lang="en-US" dirty="0" smtClean="0">
                <a:solidFill>
                  <a:schemeClr val="tx2"/>
                </a:solidFill>
              </a:rPr>
              <a:t>or </a:t>
            </a:r>
            <a:r>
              <a:rPr lang="en-US" b="1" dirty="0" smtClean="0">
                <a:solidFill>
                  <a:schemeClr val="tx2"/>
                </a:solidFill>
              </a:rPr>
              <a:t>continuously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Comparing snapshots vs. watching a movie</a:t>
            </a: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Change can be measured in </a:t>
            </a:r>
            <a:r>
              <a:rPr lang="en-US" b="1" dirty="0" smtClean="0">
                <a:solidFill>
                  <a:schemeClr val="tx2"/>
                </a:solidFill>
              </a:rPr>
              <a:t>absolute</a:t>
            </a:r>
            <a:r>
              <a:rPr lang="en-US" dirty="0" smtClean="0">
                <a:solidFill>
                  <a:schemeClr val="tx2"/>
                </a:solidFill>
              </a:rPr>
              <a:t> and </a:t>
            </a:r>
            <a:r>
              <a:rPr lang="en-US" b="1" dirty="0" smtClean="0">
                <a:solidFill>
                  <a:schemeClr val="tx2"/>
                </a:solidFill>
              </a:rPr>
              <a:t>relative</a:t>
            </a:r>
            <a:r>
              <a:rPr lang="en-US" dirty="0" smtClean="0">
                <a:solidFill>
                  <a:schemeClr val="tx2"/>
                </a:solidFill>
              </a:rPr>
              <a:t> terms.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Again, relative is more useful – percentage change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4455" y="5882768"/>
            <a:ext cx="1897545" cy="9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31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33912</TotalTime>
  <Words>1422</Words>
  <Application>Microsoft Office PowerPoint</Application>
  <PresentationFormat>Widescreen</PresentationFormat>
  <Paragraphs>160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Default Theme</vt:lpstr>
      <vt:lpstr>PowerPoint Presentation</vt:lpstr>
      <vt:lpstr>Data Exercise: What is Unemployment?  </vt:lpstr>
      <vt:lpstr>The Guiding Philosophy of Data Analysis  </vt:lpstr>
      <vt:lpstr>Resource Cheat Sheet  </vt:lpstr>
      <vt:lpstr>Other Data Sources  </vt:lpstr>
      <vt:lpstr>Shameless Self Promotion  </vt:lpstr>
      <vt:lpstr>Data Concepts: Absolute vs. Relative Data  </vt:lpstr>
      <vt:lpstr>Data Concepts: Absolute vs. Relative Data  </vt:lpstr>
      <vt:lpstr>Data Concepts: Growth and Change  </vt:lpstr>
      <vt:lpstr>Data Concepts: Growth and Change  </vt:lpstr>
      <vt:lpstr>Analysis Tips: Time Effects </vt:lpstr>
      <vt:lpstr>Analysis Tips: Financial Values  </vt:lpstr>
      <vt:lpstr>Questions to Ask: What is Analytical Problem? </vt:lpstr>
      <vt:lpstr>Questions to Ask: Data and tools</vt:lpstr>
      <vt:lpstr>Questions to Ask: What is the Purpose of the Analysis? </vt:lpstr>
      <vt:lpstr>You Are the Most Important Analytical Tool</vt:lpstr>
      <vt:lpstr>Habits of Good Data Users </vt:lpstr>
    </vt:vector>
  </TitlesOfParts>
  <Company>WVCBP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Boettner</dc:creator>
  <cp:lastModifiedBy>Sean O'Leary</cp:lastModifiedBy>
  <cp:revision>216</cp:revision>
  <cp:lastPrinted>2016-01-11T01:12:12Z</cp:lastPrinted>
  <dcterms:created xsi:type="dcterms:W3CDTF">2016-01-04T20:07:49Z</dcterms:created>
  <dcterms:modified xsi:type="dcterms:W3CDTF">2022-06-21T14:11:02Z</dcterms:modified>
</cp:coreProperties>
</file>