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2" r:id="rId2"/>
    <p:sldId id="259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7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9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84"/>
    <a:srgbClr val="015386"/>
    <a:srgbClr val="7F7F7F"/>
    <a:srgbClr val="F5B235"/>
    <a:srgbClr val="F5B02F"/>
    <a:srgbClr val="F5B031"/>
    <a:srgbClr val="004E82"/>
    <a:srgbClr val="FDF1DB"/>
    <a:srgbClr val="004F83"/>
    <a:srgbClr val="F7C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39428-F2C9-48C7-A449-FA65F00EEA3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25D33-10B2-414B-BAE3-09AAC4DD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5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1528-01DD-41EB-BD6E-C36566032CB1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03-565E-49DD-892F-817F00D1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0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1528-01DD-41EB-BD6E-C36566032CB1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03-565E-49DD-892F-817F00D1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1528-01DD-41EB-BD6E-C36566032CB1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03-565E-49DD-892F-817F00D1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1528-01DD-41EB-BD6E-C36566032CB1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03-565E-49DD-892F-817F00D1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1528-01DD-41EB-BD6E-C36566032CB1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03-565E-49DD-892F-817F00D1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1528-01DD-41EB-BD6E-C36566032CB1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03-565E-49DD-892F-817F00D1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1528-01DD-41EB-BD6E-C36566032CB1}" type="datetimeFigureOut">
              <a:rPr lang="en-US" smtClean="0"/>
              <a:t>9/25/20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03-565E-49DD-892F-817F00D1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5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1528-01DD-41EB-BD6E-C36566032CB1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03-565E-49DD-892F-817F00D1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6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1528-01DD-41EB-BD6E-C36566032CB1}" type="datetimeFigureOut">
              <a:rPr lang="en-US" smtClean="0"/>
              <a:t>9/25/20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03-565E-49DD-892F-817F00D1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0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1528-01DD-41EB-BD6E-C36566032CB1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03-565E-49DD-892F-817F00D1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3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1528-01DD-41EB-BD6E-C36566032CB1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303-565E-49DD-892F-817F00D1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6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1528-01DD-41EB-BD6E-C36566032CB1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303-565E-49DD-892F-817F00D17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3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E4475">
                <a:tint val="45000"/>
                <a:satMod val="400000"/>
              </a:srgbClr>
            </a:duotone>
            <a:alphaModFix amt="2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42492" t="24444" r="20348"/>
          <a:stretch/>
        </p:blipFill>
        <p:spPr>
          <a:xfrm>
            <a:off x="0" y="0"/>
            <a:ext cx="12192000" cy="4944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841325"/>
            <a:ext cx="12192000" cy="1261884"/>
          </a:xfrm>
          <a:prstGeom prst="rect">
            <a:avLst/>
          </a:prstGeom>
          <a:solidFill>
            <a:srgbClr val="0E4475">
              <a:alpha val="8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Preventing Child Abuse and Supporting Families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in West Virginia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5713975"/>
            <a:ext cx="8564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E4475"/>
                </a:solidFill>
              </a:rPr>
              <a:t>Jim McKay, State Coordinator, Prevent Child Abuse West Virginia</a:t>
            </a:r>
          </a:p>
          <a:p>
            <a:r>
              <a:rPr lang="en-US" sz="1600" b="1" dirty="0">
                <a:solidFill>
                  <a:srgbClr val="0E4475"/>
                </a:solidFill>
              </a:rPr>
              <a:t>Sean O’Leary, Senior Policy Analyst, West Virginia Center on Budget and Policy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103209"/>
            <a:ext cx="12192000" cy="523220"/>
          </a:xfrm>
          <a:prstGeom prst="rect">
            <a:avLst/>
          </a:prstGeom>
          <a:solidFill>
            <a:srgbClr val="F0A52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Prioritizing Prevention in West Virginia 2020, Virtual Summit</a:t>
            </a:r>
          </a:p>
        </p:txBody>
      </p:sp>
      <p:pic>
        <p:nvPicPr>
          <p:cNvPr id="22" name="Picture 21" descr="WVCFBP Final 4-Color Logo with Tag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89" y="5604534"/>
            <a:ext cx="1874278" cy="11097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002" y="5713975"/>
            <a:ext cx="281050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10" y="177449"/>
            <a:ext cx="10515600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Adverse Childhood Experiences - ACES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224" y="766624"/>
            <a:ext cx="6315251" cy="60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8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09" y="177449"/>
            <a:ext cx="11462113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Potential Reduction of Negative Outcomes from Preventing ACES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651" y="1095854"/>
            <a:ext cx="7817951" cy="47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9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09" y="177449"/>
            <a:ext cx="11462113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Strategies for Preventing ACES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6" y="982618"/>
            <a:ext cx="10810121" cy="4977784"/>
          </a:xfrm>
        </p:spPr>
      </p:pic>
    </p:spTree>
    <p:extLst>
      <p:ext uri="{BB962C8B-B14F-4D97-AF65-F5344CB8AC3E}">
        <p14:creationId xmlns:p14="http://schemas.microsoft.com/office/powerpoint/2010/main" val="39632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09" y="177449"/>
            <a:ext cx="11462113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Policies to Strengthen West Virginia Families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838200" y="1018903"/>
            <a:ext cx="10515600" cy="5158060"/>
          </a:xfrm>
        </p:spPr>
        <p:txBody>
          <a:bodyPr>
            <a:normAutofit/>
          </a:bodyPr>
          <a:lstStyle/>
          <a:p>
            <a:r>
              <a:rPr lang="en-US" dirty="0"/>
              <a:t> In the past 15 years, West Virginia has drastically cut corporate taxes while pursuing a path of budget austerity, resulting in less investment in our communities and less opportunity for the average West Virginian.</a:t>
            </a:r>
          </a:p>
          <a:p>
            <a:r>
              <a:rPr lang="en-US" dirty="0"/>
              <a:t>While the state’s economy has grown over the last decade, that growth has not trickled down to working families or helped lift people or places out of poverty.</a:t>
            </a:r>
          </a:p>
          <a:p>
            <a:r>
              <a:rPr lang="en-US" dirty="0"/>
              <a:t>The strength and prosperity of working families should be a priority in West Virginia. Policy choices can make it easier for a parent to support their family, improving the health and livelihood of their children, leading to better outcomes for generations to come.</a:t>
            </a:r>
          </a:p>
        </p:txBody>
      </p:sp>
    </p:spTree>
    <p:extLst>
      <p:ext uri="{BB962C8B-B14F-4D97-AF65-F5344CB8AC3E}">
        <p14:creationId xmlns:p14="http://schemas.microsoft.com/office/powerpoint/2010/main" val="410778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09" y="177449"/>
            <a:ext cx="11462113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Raising the Hourly Minimum Wage to $15 by 2025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870081"/>
            <a:ext cx="9326879" cy="5378776"/>
          </a:xfrm>
        </p:spPr>
      </p:pic>
    </p:spTree>
    <p:extLst>
      <p:ext uri="{BB962C8B-B14F-4D97-AF65-F5344CB8AC3E}">
        <p14:creationId xmlns:p14="http://schemas.microsoft.com/office/powerpoint/2010/main" val="135265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09" y="177449"/>
            <a:ext cx="11462113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Creating a West Virginia Earned Income Tax Credit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8" y="745675"/>
            <a:ext cx="8692527" cy="5503182"/>
          </a:xfrm>
        </p:spPr>
      </p:pic>
    </p:spTree>
    <p:extLst>
      <p:ext uri="{BB962C8B-B14F-4D97-AF65-F5344CB8AC3E}">
        <p14:creationId xmlns:p14="http://schemas.microsoft.com/office/powerpoint/2010/main" val="295928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09" y="177449"/>
            <a:ext cx="11462113" cy="6847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Expanding Overtime Protection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10" y="862149"/>
            <a:ext cx="8819287" cy="5203119"/>
          </a:xfrm>
        </p:spPr>
      </p:pic>
    </p:spTree>
    <p:extLst>
      <p:ext uri="{BB962C8B-B14F-4D97-AF65-F5344CB8AC3E}">
        <p14:creationId xmlns:p14="http://schemas.microsoft.com/office/powerpoint/2010/main" val="81147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09" y="177449"/>
            <a:ext cx="11462113" cy="6847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Establishing a Fair Workweek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65" y="1293222"/>
            <a:ext cx="9406458" cy="4101737"/>
          </a:xfrm>
        </p:spPr>
      </p:pic>
    </p:spTree>
    <p:extLst>
      <p:ext uri="{BB962C8B-B14F-4D97-AF65-F5344CB8AC3E}">
        <p14:creationId xmlns:p14="http://schemas.microsoft.com/office/powerpoint/2010/main" val="256261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09" y="177449"/>
            <a:ext cx="11462113" cy="6847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Enhancing Child Care Assistance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9" y="955871"/>
            <a:ext cx="9367638" cy="5292986"/>
          </a:xfrm>
        </p:spPr>
      </p:pic>
    </p:spTree>
    <p:extLst>
      <p:ext uri="{BB962C8B-B14F-4D97-AF65-F5344CB8AC3E}">
        <p14:creationId xmlns:p14="http://schemas.microsoft.com/office/powerpoint/2010/main" val="3711172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09" y="177449"/>
            <a:ext cx="11462113" cy="6847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Paid Sick Days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53" y="964007"/>
            <a:ext cx="9230921" cy="5182991"/>
          </a:xfrm>
        </p:spPr>
      </p:pic>
    </p:spTree>
    <p:extLst>
      <p:ext uri="{BB962C8B-B14F-4D97-AF65-F5344CB8AC3E}">
        <p14:creationId xmlns:p14="http://schemas.microsoft.com/office/powerpoint/2010/main" val="14603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10" y="177449"/>
            <a:ext cx="10515600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What Happens in Early Childhood Can Matter for a Lifetime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74" y="1188720"/>
            <a:ext cx="9898436" cy="3905793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6" y="6248857"/>
            <a:ext cx="2194560" cy="5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72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09" y="177449"/>
            <a:ext cx="11462113" cy="6847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Paid Family and Medical Leave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25" y="1123570"/>
            <a:ext cx="9384398" cy="4863865"/>
          </a:xfrm>
        </p:spPr>
      </p:pic>
    </p:spTree>
    <p:extLst>
      <p:ext uri="{BB962C8B-B14F-4D97-AF65-F5344CB8AC3E}">
        <p14:creationId xmlns:p14="http://schemas.microsoft.com/office/powerpoint/2010/main" val="3598636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09" y="177449"/>
            <a:ext cx="11462113" cy="6847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For More Information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9965" y="1128064"/>
            <a:ext cx="10515600" cy="5223374"/>
          </a:xfrm>
        </p:spPr>
        <p:txBody>
          <a:bodyPr/>
          <a:lstStyle/>
          <a:p>
            <a:pPr marL="0" lvl="0" indent="0"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2C67BA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Jim McKay</a:t>
            </a:r>
          </a:p>
          <a:p>
            <a:pPr marL="0" lvl="0" indent="0"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2C67BA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Prevent Child Abuse WV</a:t>
            </a:r>
          </a:p>
          <a:p>
            <a:pPr marL="0" lvl="0" indent="0"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2C67BA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http://www.preventchildabusewv.org</a:t>
            </a:r>
          </a:p>
          <a:p>
            <a:pPr marL="0" lvl="0" indent="0"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2C67BA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Jim@TEAMWV.org</a:t>
            </a:r>
            <a:endParaRPr lang="en-US" altLang="en-US" sz="4800" dirty="0">
              <a:solidFill>
                <a:srgbClr val="2C67BA"/>
              </a:solidFill>
              <a:latin typeface="Franklin Gothic Book"/>
            </a:endParaRPr>
          </a:p>
          <a:p>
            <a:endParaRPr lang="en-US" dirty="0"/>
          </a:p>
          <a:p>
            <a:pPr marL="0" lvl="0" indent="0"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2C67BA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Sean O’Leary</a:t>
            </a:r>
          </a:p>
          <a:p>
            <a:pPr marL="0" lvl="0" indent="0"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2C67BA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West Virginia Center on Budget and Policy</a:t>
            </a:r>
          </a:p>
          <a:p>
            <a:pPr marL="0" lvl="0" indent="0"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2C67BA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http://www.wvpolicy.org</a:t>
            </a:r>
          </a:p>
          <a:p>
            <a:pPr marL="0" lvl="0" indent="0"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2C67BA"/>
                </a:solidFill>
                <a:latin typeface="Franklin Gothic Book"/>
                <a:ea typeface="Calibri" panose="020F0502020204030204" pitchFamily="34" charset="0"/>
                <a:cs typeface="Times New Roman" panose="02020603050405020304" pitchFamily="18" charset="0"/>
              </a:rPr>
              <a:t>soleary@wvpolicy.org</a:t>
            </a:r>
            <a:endParaRPr lang="en-US" altLang="en-US" sz="4800" dirty="0">
              <a:solidFill>
                <a:srgbClr val="2C67BA"/>
              </a:solidFill>
              <a:latin typeface="Franklin Gothic 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10" y="177449"/>
            <a:ext cx="10515600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Adverse Childhood Experiences - ACES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6" y="787734"/>
            <a:ext cx="9248503" cy="5461123"/>
          </a:xfrm>
        </p:spPr>
      </p:pic>
    </p:spTree>
    <p:extLst>
      <p:ext uri="{BB962C8B-B14F-4D97-AF65-F5344CB8AC3E}">
        <p14:creationId xmlns:p14="http://schemas.microsoft.com/office/powerpoint/2010/main" val="121326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10" y="177449"/>
            <a:ext cx="10515600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Adverse Childhood Experiences - ACES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843250"/>
            <a:ext cx="9559326" cy="5256520"/>
          </a:xfrm>
        </p:spPr>
      </p:pic>
    </p:spTree>
    <p:extLst>
      <p:ext uri="{BB962C8B-B14F-4D97-AF65-F5344CB8AC3E}">
        <p14:creationId xmlns:p14="http://schemas.microsoft.com/office/powerpoint/2010/main" val="118390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10" y="177449"/>
            <a:ext cx="10515600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Adverse Childhood Experiences - ACES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15" y="694164"/>
            <a:ext cx="9757635" cy="5365567"/>
          </a:xfrm>
        </p:spPr>
      </p:pic>
    </p:spTree>
    <p:extLst>
      <p:ext uri="{BB962C8B-B14F-4D97-AF65-F5344CB8AC3E}">
        <p14:creationId xmlns:p14="http://schemas.microsoft.com/office/powerpoint/2010/main" val="78473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10" y="177449"/>
            <a:ext cx="10515600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Adverse Childhood Experiences - ACES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6" y="694164"/>
            <a:ext cx="10567851" cy="5283926"/>
          </a:xfrm>
        </p:spPr>
      </p:pic>
    </p:spTree>
    <p:extLst>
      <p:ext uri="{BB962C8B-B14F-4D97-AF65-F5344CB8AC3E}">
        <p14:creationId xmlns:p14="http://schemas.microsoft.com/office/powerpoint/2010/main" val="3808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10" y="177449"/>
            <a:ext cx="10515600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Adverse Childhood Experiences - ACES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28" y="694164"/>
            <a:ext cx="8974182" cy="5554693"/>
          </a:xfrm>
        </p:spPr>
      </p:pic>
    </p:spTree>
    <p:extLst>
      <p:ext uri="{BB962C8B-B14F-4D97-AF65-F5344CB8AC3E}">
        <p14:creationId xmlns:p14="http://schemas.microsoft.com/office/powerpoint/2010/main" val="423730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10" y="177449"/>
            <a:ext cx="10515600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Adverse Childhood Experiences - ACES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94164"/>
            <a:ext cx="7994018" cy="556934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59" y="2210194"/>
            <a:ext cx="2491392" cy="2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55" y="5882768"/>
            <a:ext cx="1897545" cy="937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710" y="177449"/>
            <a:ext cx="10515600" cy="5167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Adverse Childhood Experiences - ACES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6248857"/>
            <a:ext cx="2194560" cy="571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3" y="1086734"/>
            <a:ext cx="6402909" cy="4373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574" y="1024169"/>
            <a:ext cx="5360046" cy="485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7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307</Words>
  <Application>Microsoft Macintosh PowerPoint</Application>
  <PresentationFormat>Widescreen</PresentationFormat>
  <Paragraphs>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What Happens in Early Childhood Can Matter for a Lifetime</vt:lpstr>
      <vt:lpstr>Adverse Childhood Experiences - ACES</vt:lpstr>
      <vt:lpstr>Adverse Childhood Experiences - ACES</vt:lpstr>
      <vt:lpstr>Adverse Childhood Experiences - ACES</vt:lpstr>
      <vt:lpstr>Adverse Childhood Experiences - ACES</vt:lpstr>
      <vt:lpstr>Adverse Childhood Experiences - ACES</vt:lpstr>
      <vt:lpstr>Adverse Childhood Experiences - ACES</vt:lpstr>
      <vt:lpstr>Adverse Childhood Experiences - ACES</vt:lpstr>
      <vt:lpstr>Adverse Childhood Experiences - ACES</vt:lpstr>
      <vt:lpstr>Potential Reduction of Negative Outcomes from Preventing ACES</vt:lpstr>
      <vt:lpstr>Strategies for Preventing ACES</vt:lpstr>
      <vt:lpstr>Policies to Strengthen West Virginia Families</vt:lpstr>
      <vt:lpstr>Raising the Hourly Minimum Wage to $15 by 2025</vt:lpstr>
      <vt:lpstr>Creating a West Virginia Earned Income Tax Credit </vt:lpstr>
      <vt:lpstr>Expanding Overtime Protection </vt:lpstr>
      <vt:lpstr>Establishing a Fair Workweek</vt:lpstr>
      <vt:lpstr>Enhancing Child Care Assistance </vt:lpstr>
      <vt:lpstr>Paid Sick Days</vt:lpstr>
      <vt:lpstr>Paid Family and Medical Leave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Trump-GOP Tax Bill Gives Larger Tax Cuts to Wealthy West Virginians in 2019 and Raises Taxes on Low- and Middle-Income West Virginians in 2027</dc:title>
  <dc:creator>Sean O'Leary</dc:creator>
  <cp:lastModifiedBy>Renee Alves</cp:lastModifiedBy>
  <cp:revision>76</cp:revision>
  <cp:lastPrinted>2018-07-19T17:35:03Z</cp:lastPrinted>
  <dcterms:created xsi:type="dcterms:W3CDTF">2017-12-18T16:42:10Z</dcterms:created>
  <dcterms:modified xsi:type="dcterms:W3CDTF">2020-09-25T14:15:04Z</dcterms:modified>
</cp:coreProperties>
</file>